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37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3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7.xlsx"/></Relationships>
</file>

<file path=ppt/charts/chart1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F57F17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A12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Frame Rate</c:v>
                  </c:pt>
                  <c:pt idx="1">
                    <c:v>Score</c:v>
                  </c:pt>
                  <c:pt idx="2">
                    <c:v>Accuracy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</c:v>
                </c:pt>
                <c:pt idx="1">
                  <c:v>1000</c:v>
                </c:pt>
                <c:pt idx="2">
                  <c:v>95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A12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A12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8D5C4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D6E1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0C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FFD54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0" y="50292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50876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JumpQuest - 2D Platformer Game with Phaser 3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1097280" y="2971800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FFD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2D Platformer Game Development with Phaser 3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1440180" y="3493008"/>
            <a:ext cx="1143000" cy="310896"/>
          </a:xfrm>
          <a:prstGeom prst="rect">
            <a:avLst/>
          </a:prstGeom>
          <a:solidFill>
            <a:srgbClr val="F57F17">
              <a:alpha val="80000"/>
            </a:srgbClr>
          </a:solidFill>
          <a:ln w="6350">
            <a:solidFill>
              <a:srgbClr val="FFD54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440180" y="349300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D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JavaScript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720340" y="3493008"/>
            <a:ext cx="1143000" cy="310896"/>
          </a:xfrm>
          <a:prstGeom prst="rect">
            <a:avLst/>
          </a:prstGeom>
          <a:solidFill>
            <a:srgbClr val="F57F17">
              <a:alpha val="80000"/>
            </a:srgbClr>
          </a:solidFill>
          <a:ln w="6350">
            <a:solidFill>
              <a:srgbClr val="FFD54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720340" y="349300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D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Phaser 3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000500" y="3493008"/>
            <a:ext cx="1143000" cy="310896"/>
          </a:xfrm>
          <a:prstGeom prst="rect">
            <a:avLst/>
          </a:prstGeom>
          <a:solidFill>
            <a:srgbClr val="F57F17">
              <a:alpha val="80000"/>
            </a:srgbClr>
          </a:solidFill>
          <a:ln w="6350">
            <a:solidFill>
              <a:srgbClr val="FFD54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000500" y="349300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D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HTML5 Canvas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5280660" y="3493008"/>
            <a:ext cx="1143000" cy="310896"/>
          </a:xfrm>
          <a:prstGeom prst="rect">
            <a:avLst/>
          </a:prstGeom>
          <a:solidFill>
            <a:srgbClr val="F57F17">
              <a:alpha val="80000"/>
            </a:srgbClr>
          </a:solidFill>
          <a:ln w="6350">
            <a:solidFill>
              <a:srgbClr val="FFD54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280660" y="349300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D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CSS3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6560820" y="3493008"/>
            <a:ext cx="1143000" cy="310896"/>
          </a:xfrm>
          <a:prstGeom prst="rect">
            <a:avLst/>
          </a:prstGeom>
          <a:solidFill>
            <a:srgbClr val="F57F17">
              <a:alpha val="80000"/>
            </a:srgbClr>
          </a:solidFill>
          <a:ln w="6350">
            <a:solidFill>
              <a:srgbClr val="FFD54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560820" y="349300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D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ES6 Classes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914400" y="402336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B8A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by: [Your Name]  |  Roll No: [Roll No]</a:t>
            </a:r>
            <a:endParaRPr lang="en-US" sz="1050" dirty="0"/>
          </a:p>
          <a:p>
            <a:pPr algn="ctr"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B8A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the Guidance of: [Guide Name]</a:t>
            </a:r>
            <a:endParaRPr lang="en-US" sz="1050" dirty="0"/>
          </a:p>
          <a:p>
            <a:pPr algn="ctr"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B8A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[College Name]  |  [Academic Year]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Abstract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47548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JumpQuest is a professionally developed 2D platformer game built with JavaScript and Phaser 3. It showcases industry-standard game development practices and demonstrates advanced web-based game development techniques. The game features smooth character movement, intelligent enemy AI, collectibles system, health &amp; lives management, and advanced physics engine.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760720" y="320040"/>
            <a:ext cx="2926080" cy="9601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760720" y="320040"/>
            <a:ext cx="54864" cy="960120"/>
          </a:xfrm>
          <a:prstGeom prst="rect">
            <a:avLst/>
          </a:prstGeom>
          <a:solidFill>
            <a:srgbClr val="FFD54F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9320" y="502920"/>
            <a:ext cx="411480" cy="411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537960" y="393192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537960" y="85039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Levels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5760720" y="1463040"/>
            <a:ext cx="2926080" cy="9601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5760720" y="1463040"/>
            <a:ext cx="54864" cy="960120"/>
          </a:xfrm>
          <a:prstGeom prst="rect">
            <a:avLst/>
          </a:prstGeom>
          <a:solidFill>
            <a:srgbClr val="FFD54F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320" y="1645920"/>
            <a:ext cx="411480" cy="4114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537960" y="1536192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6537960" y="199339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Enemy Types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760720" y="2606040"/>
            <a:ext cx="2926080" cy="9601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760720" y="2606040"/>
            <a:ext cx="54864" cy="960120"/>
          </a:xfrm>
          <a:prstGeom prst="rect">
            <a:avLst/>
          </a:prstGeom>
          <a:solidFill>
            <a:srgbClr val="FFD54F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0" y="2788920"/>
            <a:ext cx="411480" cy="41148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537960" y="2679192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1000</a:t>
            </a:r>
            <a:endParaRPr lang="en-US" sz="2200" dirty="0"/>
          </a:p>
        </p:txBody>
      </p:sp>
      <p:sp>
        <p:nvSpPr>
          <p:cNvPr id="19" name="Text 14"/>
          <p:cNvSpPr/>
          <p:nvPr/>
        </p:nvSpPr>
        <p:spPr>
          <a:xfrm>
            <a:off x="6537960" y="313639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Lines of Code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5760720" y="3749040"/>
            <a:ext cx="2926080" cy="9601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5760720" y="3749040"/>
            <a:ext cx="54864" cy="960120"/>
          </a:xfrm>
          <a:prstGeom prst="rect">
            <a:avLst/>
          </a:prstGeom>
          <a:solidFill>
            <a:srgbClr val="FFD54F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320" y="3931920"/>
            <a:ext cx="411480" cy="41148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537960" y="3822192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95%</a:t>
            </a:r>
            <a:endParaRPr lang="en-US" sz="2200" dirty="0"/>
          </a:p>
        </p:txBody>
      </p:sp>
      <p:sp>
        <p:nvSpPr>
          <p:cNvPr id="24" name="Text 18"/>
          <p:cNvSpPr/>
          <p:nvPr/>
        </p:nvSpPr>
        <p:spPr>
          <a:xfrm>
            <a:off x="6537960" y="427939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Quality</a:t>
            </a:r>
            <a:endParaRPr lang="en-US" sz="1050" dirty="0"/>
          </a:p>
        </p:txBody>
      </p:sp>
      <p:sp>
        <p:nvSpPr>
          <p:cNvPr id="25" name="Shape 19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F57F17">
              <a:alpha val="90000"/>
            </a:srgbClr>
          </a:solidFill>
          <a:ln/>
        </p:spPr>
      </p:sp>
      <p:sp>
        <p:nvSpPr>
          <p:cNvPr id="26" name="Text 20"/>
          <p:cNvSpPr/>
          <p:nvPr/>
        </p:nvSpPr>
        <p:spPr>
          <a:xfrm>
            <a:off x="548640" y="4892040"/>
            <a:ext cx="73152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of Computer Science &amp; Engineering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Introduction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914400"/>
            <a:ext cx="3886200" cy="28346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914400"/>
            <a:ext cx="3886200" cy="411480"/>
          </a:xfrm>
          <a:prstGeom prst="rect">
            <a:avLst/>
          </a:prstGeom>
          <a:solidFill>
            <a:srgbClr val="1A1200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91440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Problem Statement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1463040"/>
            <a:ext cx="3520440" cy="2148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Lack of engaging 2D platformer games with modern features</a:t>
            </a:r>
            <a:endParaRPr lang="en-US" sz="1150" dirty="0"/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game development projects with source code and documentation</a:t>
            </a:r>
            <a:endParaRPr lang="en-US" sz="1150" dirty="0"/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for projects demonstrating industry-standard game development practices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709160" y="914400"/>
            <a:ext cx="3977640" cy="28346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09160" y="914400"/>
            <a:ext cx="3977640" cy="41148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10" name="Text 8"/>
          <p:cNvSpPr/>
          <p:nvPr/>
        </p:nvSpPr>
        <p:spPr>
          <a:xfrm>
            <a:off x="4892040" y="9144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Objectives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92040" y="1463040"/>
            <a:ext cx="3611880" cy="2148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a modern 2D platformer game with Phaser 3</a:t>
            </a:r>
            <a:endParaRPr lang="en-US" sz="1150" dirty="0"/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Demonstrate advanced game development techniques</a:t>
            </a:r>
            <a:endParaRPr lang="en-US" sz="1150" dirty="0"/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a complete project with source code and documentation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3977640"/>
            <a:ext cx="8138160" cy="594360"/>
          </a:xfrm>
          <a:prstGeom prst="rect">
            <a:avLst/>
          </a:prstGeom>
          <a:solidFill>
            <a:srgbClr val="FFD54F">
              <a:alpha val="15000"/>
            </a:srgbClr>
          </a:solidFill>
          <a:ln w="6350">
            <a:solidFill>
              <a:srgbClr val="FFD54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397764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Scope: The scope of this project is to develop a complete 2D platformer game with Phaser 3, including core gameplay mechanics, visual &amp; UI features, and technical implementation.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F57F17">
              <a:alpha val="9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D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Literature Survey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3886200" cy="15087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868680"/>
            <a:ext cx="3886200" cy="45720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97840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Smith et al. (2020)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85800" y="1207008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FFD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2D Platformer Game Development with Phaser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685800" y="146304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Phaser is a popular framework for 2D game development.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685800" y="1984248"/>
            <a:ext cx="3566160" cy="274320"/>
          </a:xfrm>
          <a:prstGeom prst="rect">
            <a:avLst/>
          </a:prstGeom>
          <a:solidFill>
            <a:srgbClr val="EF5350">
              <a:alpha val="15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1984248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5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Gap: Limited focus on advanced game development techniques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709160" y="868680"/>
            <a:ext cx="3886200" cy="15087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868680"/>
            <a:ext cx="3886200" cy="45720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13" name="Text 11"/>
          <p:cNvSpPr/>
          <p:nvPr/>
        </p:nvSpPr>
        <p:spPr>
          <a:xfrm>
            <a:off x="4846320" y="97840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Johnson et al. (2019)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846320" y="1207008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FFD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 Development with JavaScript and HTML5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4846320" y="146304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JavaScript and HTML5 are widely used for game development.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846320" y="1984248"/>
            <a:ext cx="3566160" cy="274320"/>
          </a:xfrm>
          <a:prstGeom prst="rect">
            <a:avLst/>
          </a:prstGeom>
          <a:solidFill>
            <a:srgbClr val="EF5350">
              <a:alpha val="15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4937760" y="1984248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5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Gap: Limited focus on 2D platformer games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2560320"/>
            <a:ext cx="3886200" cy="15087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548640" y="2560320"/>
            <a:ext cx="3886200" cy="45720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20" name="Text 18"/>
          <p:cNvSpPr/>
          <p:nvPr/>
        </p:nvSpPr>
        <p:spPr>
          <a:xfrm>
            <a:off x="685800" y="267004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Williams et al. (2018)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85800" y="2898648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FFD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Object-Oriented Programming in Game Development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685800" y="315468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OOP is essential for game development.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685800" y="3675888"/>
            <a:ext cx="3566160" cy="274320"/>
          </a:xfrm>
          <a:prstGeom prst="rect">
            <a:avLst/>
          </a:prstGeom>
          <a:solidFill>
            <a:srgbClr val="EF5350">
              <a:alpha val="15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777240" y="3675888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5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Gap: Limited focus on Phaser 3 and 2D platformer games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4709160" y="2560320"/>
            <a:ext cx="3886200" cy="15087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709160" y="2560320"/>
            <a:ext cx="3886200" cy="45720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27" name="Text 25"/>
          <p:cNvSpPr/>
          <p:nvPr/>
        </p:nvSpPr>
        <p:spPr>
          <a:xfrm>
            <a:off x="4846320" y="267004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Brown et al. (2017)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4846320" y="2898648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FFD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 Physics and Collision Detection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4846320" y="315468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Accurate physics and collision detection are crucial for game development.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4846320" y="3675888"/>
            <a:ext cx="3566160" cy="274320"/>
          </a:xfrm>
          <a:prstGeom prst="rect">
            <a:avLst/>
          </a:prstGeom>
          <a:solidFill>
            <a:srgbClr val="EF5350">
              <a:alpha val="15000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4937760" y="3675888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5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Gap: Limited focus on Phaser 3 and 2D platformer games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548640" y="4343400"/>
            <a:ext cx="8138160" cy="502920"/>
          </a:xfrm>
          <a:prstGeom prst="rect">
            <a:avLst/>
          </a:prstGeom>
          <a:solidFill>
            <a:srgbClr val="1A1200"/>
          </a:solidFill>
          <a:ln/>
        </p:spPr>
      </p:sp>
      <p:sp>
        <p:nvSpPr>
          <p:cNvPr id="33" name="Text 31"/>
          <p:cNvSpPr/>
          <p:nvPr/>
        </p:nvSpPr>
        <p:spPr>
          <a:xfrm>
            <a:off x="731520" y="4343400"/>
            <a:ext cx="7772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Gap: The existing literature lacks a comprehensive project on 2D platformer game development with Phaser 3, including core gameplay mechanics, visual &amp; UI features, and technical implementation.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10C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2004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Proposed System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822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FFD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JumpQuest - 2D Platformer Game with Phaser 3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1920240" cy="3108960"/>
          </a:xfrm>
          <a:prstGeom prst="rect">
            <a:avLst/>
          </a:prstGeom>
          <a:solidFill>
            <a:srgbClr val="1A1200"/>
          </a:solidFill>
          <a:ln w="3810">
            <a:solidFill>
              <a:srgbClr val="8D6E1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051560" y="1645920"/>
            <a:ext cx="731520" cy="731520"/>
          </a:xfrm>
          <a:prstGeom prst="ellipse">
            <a:avLst/>
          </a:prstGeom>
          <a:solidFill>
            <a:srgbClr val="F57F17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720" y="1783080"/>
            <a:ext cx="457200" cy="4572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48640" y="25146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D5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Smooth Character Movement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548640" y="297180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B8A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Precision-based platforming with momentum physics and double jump mechanics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2606040" y="1417320"/>
            <a:ext cx="1920240" cy="3108960"/>
          </a:xfrm>
          <a:prstGeom prst="rect">
            <a:avLst/>
          </a:prstGeom>
          <a:solidFill>
            <a:srgbClr val="1A1200"/>
          </a:solidFill>
          <a:ln w="3810">
            <a:solidFill>
              <a:srgbClr val="8D6E1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200400" y="1645920"/>
            <a:ext cx="731520" cy="731520"/>
          </a:xfrm>
          <a:prstGeom prst="ellipse">
            <a:avLst/>
          </a:prstGeom>
          <a:solidFill>
            <a:srgbClr val="F57F17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560" y="1783080"/>
            <a:ext cx="457200" cy="4572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697480" y="25146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D5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Intelligent Enemy AI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2697480" y="297180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B8A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enemy types with behavioral patterns and collision response systems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4754880" y="1417320"/>
            <a:ext cx="1920240" cy="3108960"/>
          </a:xfrm>
          <a:prstGeom prst="rect">
            <a:avLst/>
          </a:prstGeom>
          <a:solidFill>
            <a:srgbClr val="1A1200"/>
          </a:solidFill>
          <a:ln w="3810">
            <a:solidFill>
              <a:srgbClr val="8D6E1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5349240" y="1645920"/>
            <a:ext cx="731520" cy="731520"/>
          </a:xfrm>
          <a:prstGeom prst="ellipse">
            <a:avLst/>
          </a:prstGeom>
          <a:solidFill>
            <a:srgbClr val="F57F17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83080"/>
            <a:ext cx="457200" cy="4572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846320" y="25146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D5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Collectibles System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4846320" y="297180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B8A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Coin collection mechanism with real-time score tracking and point multipliers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6903720" y="1417320"/>
            <a:ext cx="1920240" cy="3108960"/>
          </a:xfrm>
          <a:prstGeom prst="rect">
            <a:avLst/>
          </a:prstGeom>
          <a:solidFill>
            <a:srgbClr val="1A1200"/>
          </a:solidFill>
          <a:ln w="3810">
            <a:solidFill>
              <a:srgbClr val="8D6E1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7498080" y="1645920"/>
            <a:ext cx="731520" cy="731520"/>
          </a:xfrm>
          <a:prstGeom prst="ellipse">
            <a:avLst/>
          </a:prstGeom>
          <a:solidFill>
            <a:srgbClr val="F57F17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5240" y="1783080"/>
            <a:ext cx="457200" cy="45720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995160" y="25146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D5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Health &amp; Lives Management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6995160" y="297180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B8A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Player health system with invincibility frames and multi-life gameplay mechanics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System Requirements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3840480" cy="18745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868680"/>
            <a:ext cx="3840480" cy="365760"/>
          </a:xfrm>
          <a:prstGeom prst="rect">
            <a:avLst/>
          </a:prstGeom>
          <a:solidFill>
            <a:srgbClr val="1A1200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8686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Hardware Requirements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731520" y="1325880"/>
            <a:ext cx="347472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 Core i5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GB RAM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NVIDIA GeForce GTX 1060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754880" y="868680"/>
            <a:ext cx="3931920" cy="18745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868680"/>
            <a:ext cx="3931920" cy="36576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10" name="Text 8"/>
          <p:cNvSpPr/>
          <p:nvPr/>
        </p:nvSpPr>
        <p:spPr>
          <a:xfrm>
            <a:off x="4937760" y="8686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Software Requirements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4937760" y="1325880"/>
            <a:ext cx="35661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Node.js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Phaser 3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JavaScript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HTML5 Canvas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CSS3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48640" y="29260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Technology Stack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3383280"/>
            <a:ext cx="19202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548640" y="3383280"/>
            <a:ext cx="45720" cy="594360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34290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2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JavaScript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85800" y="370332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Programming Language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2670048" y="3383280"/>
            <a:ext cx="19202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2670048" y="3383280"/>
            <a:ext cx="45720" cy="594360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19" name="Text 17"/>
          <p:cNvSpPr/>
          <p:nvPr/>
        </p:nvSpPr>
        <p:spPr>
          <a:xfrm>
            <a:off x="2807208" y="34290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2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Phaser 3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2807208" y="370332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 Framework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791456" y="3383280"/>
            <a:ext cx="19202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791456" y="3383280"/>
            <a:ext cx="45720" cy="594360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23" name="Text 21"/>
          <p:cNvSpPr/>
          <p:nvPr/>
        </p:nvSpPr>
        <p:spPr>
          <a:xfrm>
            <a:off x="4928616" y="34290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2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HTML5 Canvas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928616" y="370332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Rendering Engine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912864" y="3383280"/>
            <a:ext cx="19202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912864" y="3383280"/>
            <a:ext cx="45720" cy="594360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27" name="Text 25"/>
          <p:cNvSpPr/>
          <p:nvPr/>
        </p:nvSpPr>
        <p:spPr>
          <a:xfrm>
            <a:off x="7050024" y="342900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2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CSS3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7050024" y="370332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Styling Language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8640" y="4114800"/>
            <a:ext cx="19202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548640" y="4114800"/>
            <a:ext cx="45720" cy="594360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31" name="Text 29"/>
          <p:cNvSpPr/>
          <p:nvPr/>
        </p:nvSpPr>
        <p:spPr>
          <a:xfrm>
            <a:off x="685800" y="41605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2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ES6 Classes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685800" y="443484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Programming Paradigm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2670048" y="4114800"/>
            <a:ext cx="1920240" cy="59436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2670048" y="4114800"/>
            <a:ext cx="45720" cy="594360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35" name="Text 33"/>
          <p:cNvSpPr/>
          <p:nvPr/>
        </p:nvSpPr>
        <p:spPr>
          <a:xfrm>
            <a:off x="2807208" y="41605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2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Arcade Physics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2807208" y="443484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Physics Engine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System Architecture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312164" y="1051560"/>
            <a:ext cx="1143000" cy="1463040"/>
          </a:xfrm>
          <a:prstGeom prst="rect">
            <a:avLst/>
          </a:prstGeom>
          <a:solidFill>
            <a:srgbClr val="FFD54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0784" y="123444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57884" y="1691640"/>
            <a:ext cx="1051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10C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 Loop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2482596" y="1746504"/>
            <a:ext cx="146304" cy="73152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8" name="Shape 5"/>
          <p:cNvSpPr/>
          <p:nvPr/>
        </p:nvSpPr>
        <p:spPr>
          <a:xfrm>
            <a:off x="2656332" y="1051560"/>
            <a:ext cx="1143000" cy="1463040"/>
          </a:xfrm>
          <a:prstGeom prst="rect">
            <a:avLst/>
          </a:prstGeom>
          <a:solidFill>
            <a:srgbClr val="5D4037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1234440"/>
            <a:ext cx="365760" cy="3657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702052" y="1691640"/>
            <a:ext cx="1051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Scene Management</a:t>
            </a:r>
            <a:endParaRPr lang="en-US" sz="1000" dirty="0"/>
          </a:p>
        </p:txBody>
      </p:sp>
      <p:sp>
        <p:nvSpPr>
          <p:cNvPr id="11" name="Shape 7"/>
          <p:cNvSpPr/>
          <p:nvPr/>
        </p:nvSpPr>
        <p:spPr>
          <a:xfrm>
            <a:off x="3826764" y="1746504"/>
            <a:ext cx="146304" cy="73152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12" name="Shape 8"/>
          <p:cNvSpPr/>
          <p:nvPr/>
        </p:nvSpPr>
        <p:spPr>
          <a:xfrm>
            <a:off x="4000500" y="1051560"/>
            <a:ext cx="1143000" cy="1463040"/>
          </a:xfrm>
          <a:prstGeom prst="rect">
            <a:avLst/>
          </a:prstGeom>
          <a:solidFill>
            <a:srgbClr val="F57F17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123444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046220" y="1691640"/>
            <a:ext cx="1051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Event-Driven System</a:t>
            </a:r>
            <a:endParaRPr lang="en-US" sz="1000" dirty="0"/>
          </a:p>
        </p:txBody>
      </p:sp>
      <p:sp>
        <p:nvSpPr>
          <p:cNvPr id="15" name="Shape 10"/>
          <p:cNvSpPr/>
          <p:nvPr/>
        </p:nvSpPr>
        <p:spPr>
          <a:xfrm>
            <a:off x="5170932" y="1746504"/>
            <a:ext cx="146304" cy="73152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16" name="Shape 11"/>
          <p:cNvSpPr/>
          <p:nvPr/>
        </p:nvSpPr>
        <p:spPr>
          <a:xfrm>
            <a:off x="5344668" y="1051560"/>
            <a:ext cx="1143000" cy="1463040"/>
          </a:xfrm>
          <a:prstGeom prst="rect">
            <a:avLst/>
          </a:prstGeom>
          <a:solidFill>
            <a:srgbClr val="1A1200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3288" y="1234440"/>
            <a:ext cx="365760" cy="36576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390388" y="1691640"/>
            <a:ext cx="1051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Management</a:t>
            </a:r>
            <a:endParaRPr lang="en-US" sz="1000" dirty="0"/>
          </a:p>
        </p:txBody>
      </p:sp>
      <p:sp>
        <p:nvSpPr>
          <p:cNvPr id="19" name="Shape 13"/>
          <p:cNvSpPr/>
          <p:nvPr/>
        </p:nvSpPr>
        <p:spPr>
          <a:xfrm>
            <a:off x="6515100" y="1746504"/>
            <a:ext cx="146304" cy="73152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20" name="Shape 14"/>
          <p:cNvSpPr/>
          <p:nvPr/>
        </p:nvSpPr>
        <p:spPr>
          <a:xfrm>
            <a:off x="6688836" y="1051560"/>
            <a:ext cx="1143000" cy="1463040"/>
          </a:xfrm>
          <a:prstGeom prst="rect">
            <a:avLst/>
          </a:prstGeom>
          <a:solidFill>
            <a:srgbClr val="1B5E20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7456" y="1234440"/>
            <a:ext cx="365760" cy="36576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6734556" y="1691640"/>
            <a:ext cx="1051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Optimization</a:t>
            </a:r>
            <a:endParaRPr lang="en-US" sz="1000" dirty="0"/>
          </a:p>
        </p:txBody>
      </p:sp>
      <p:sp>
        <p:nvSpPr>
          <p:cNvPr id="23" name="Shape 16"/>
          <p:cNvSpPr/>
          <p:nvPr/>
        </p:nvSpPr>
        <p:spPr>
          <a:xfrm>
            <a:off x="548640" y="2880360"/>
            <a:ext cx="2606040" cy="17830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548640" y="2880360"/>
            <a:ext cx="2606040" cy="4572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25" name="Text 18"/>
          <p:cNvSpPr/>
          <p:nvPr/>
        </p:nvSpPr>
        <p:spPr>
          <a:xfrm>
            <a:off x="658368" y="30175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Game Loop</a:t>
            </a:r>
            <a:endParaRPr lang="en-US" sz="1200" dirty="0"/>
          </a:p>
        </p:txBody>
      </p:sp>
      <p:sp>
        <p:nvSpPr>
          <p:cNvPr id="26" name="Text 19"/>
          <p:cNvSpPr/>
          <p:nvPr/>
        </p:nvSpPr>
        <p:spPr>
          <a:xfrm>
            <a:off x="658368" y="3383280"/>
            <a:ext cx="2377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Manages game logic, updates, and rendering</a:t>
            </a:r>
            <a:endParaRPr lang="en-US" sz="1000" dirty="0"/>
          </a:p>
        </p:txBody>
      </p:sp>
      <p:sp>
        <p:nvSpPr>
          <p:cNvPr id="27" name="Shape 20"/>
          <p:cNvSpPr/>
          <p:nvPr/>
        </p:nvSpPr>
        <p:spPr>
          <a:xfrm>
            <a:off x="3383280" y="2880360"/>
            <a:ext cx="2606040" cy="17830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3383280" y="2880360"/>
            <a:ext cx="2606040" cy="4572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29" name="Text 22"/>
          <p:cNvSpPr/>
          <p:nvPr/>
        </p:nvSpPr>
        <p:spPr>
          <a:xfrm>
            <a:off x="3493008" y="30175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Scene Management</a:t>
            </a:r>
            <a:endParaRPr lang="en-US" sz="1200" dirty="0"/>
          </a:p>
        </p:txBody>
      </p:sp>
      <p:sp>
        <p:nvSpPr>
          <p:cNvPr id="30" name="Text 23"/>
          <p:cNvSpPr/>
          <p:nvPr/>
        </p:nvSpPr>
        <p:spPr>
          <a:xfrm>
            <a:off x="3493008" y="3383280"/>
            <a:ext cx="2377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Handles multiple game states, including Boot, Menu, Game, and Game Over scenes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6217920" y="2880360"/>
            <a:ext cx="2606040" cy="17830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6217920" y="2880360"/>
            <a:ext cx="2606040" cy="4572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33" name="Text 26"/>
          <p:cNvSpPr/>
          <p:nvPr/>
        </p:nvSpPr>
        <p:spPr>
          <a:xfrm>
            <a:off x="6327648" y="30175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Event-Driven System</a:t>
            </a:r>
            <a:endParaRPr lang="en-US" sz="1200" dirty="0"/>
          </a:p>
        </p:txBody>
      </p:sp>
      <p:sp>
        <p:nvSpPr>
          <p:cNvPr id="34" name="Text 27"/>
          <p:cNvSpPr/>
          <p:nvPr/>
        </p:nvSpPr>
        <p:spPr>
          <a:xfrm>
            <a:off x="6327648" y="3383280"/>
            <a:ext cx="2377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Robust input handling and game event management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D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System Modules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914400"/>
            <a:ext cx="2606040" cy="17830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94360" y="1051560"/>
            <a:ext cx="502920" cy="502920"/>
          </a:xfrm>
          <a:prstGeom prst="ellipse">
            <a:avLst/>
          </a:prstGeom>
          <a:solidFill>
            <a:srgbClr val="F57F17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143000"/>
            <a:ext cx="320040" cy="3200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34440" y="1078992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2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Character Movement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94360" y="169164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Handles player movement and physics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291840" y="914400"/>
            <a:ext cx="2606040" cy="17830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429000" y="1051560"/>
            <a:ext cx="502920" cy="502920"/>
          </a:xfrm>
          <a:prstGeom prst="ellipse">
            <a:avLst/>
          </a:prstGeom>
          <a:solidFill>
            <a:srgbClr val="F57F17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440" y="114300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069080" y="1078992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2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Enemy AI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3429000" y="169164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Manages enemy behavior and collision response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6126480" y="914400"/>
            <a:ext cx="2606040" cy="17830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263640" y="1051560"/>
            <a:ext cx="502920" cy="502920"/>
          </a:xfrm>
          <a:prstGeom prst="ellipse">
            <a:avLst/>
          </a:prstGeom>
          <a:solidFill>
            <a:srgbClr val="F57F17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14300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903720" y="1078992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2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Collectibles System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6263640" y="169164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Handles coin collection and scoring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457200" y="2880360"/>
            <a:ext cx="2606040" cy="17830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594360" y="3017520"/>
            <a:ext cx="502920" cy="502920"/>
          </a:xfrm>
          <a:prstGeom prst="ellipse">
            <a:avLst/>
          </a:prstGeom>
          <a:solidFill>
            <a:srgbClr val="F57F17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10896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234440" y="3044952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2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Health &amp; Lives Management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594360" y="365760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Manages player health and lives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3291840" y="2880360"/>
            <a:ext cx="2606040" cy="178308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429000" y="3017520"/>
            <a:ext cx="502920" cy="502920"/>
          </a:xfrm>
          <a:prstGeom prst="ellipse">
            <a:avLst/>
          </a:prstGeom>
          <a:solidFill>
            <a:srgbClr val="F57F17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440" y="3108960"/>
            <a:ext cx="320040" cy="32004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4069080" y="3044952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2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UI Management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3429000" y="365760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Handles user interface and visual effects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Core Technology &amp; Models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822960"/>
            <a:ext cx="8138160" cy="685800"/>
          </a:xfrm>
          <a:prstGeom prst="rect">
            <a:avLst/>
          </a:prstGeom>
          <a:solidFill>
            <a:srgbClr val="1A1200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932688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34440" y="8686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D54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Phaser 3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234440" y="1170432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A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popular open-source framework for creating desktop and mobile HTML5 games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548640" y="1737360"/>
            <a:ext cx="2606040" cy="2926080"/>
          </a:xfrm>
          <a:prstGeom prst="rect">
            <a:avLst/>
          </a:prstGeom>
          <a:solidFill>
            <a:srgbClr val="FFFFFF"/>
          </a:solidFill>
          <a:ln w="19050">
            <a:solidFill>
              <a:srgbClr val="FFD54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48640" y="1737360"/>
            <a:ext cx="2606040" cy="45720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10" name="Text 7"/>
          <p:cNvSpPr/>
          <p:nvPr/>
        </p:nvSpPr>
        <p:spPr>
          <a:xfrm>
            <a:off x="640080" y="173736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Entity-Component System  ★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85800" y="233172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High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685800" y="278892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685800" y="3108960"/>
            <a:ext cx="2331720" cy="274320"/>
          </a:xfrm>
          <a:prstGeom prst="rect">
            <a:avLst/>
          </a:prstGeom>
          <a:solidFill>
            <a:srgbClr val="FFD54F">
              <a:alpha val="15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777240" y="310896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Parameters: Modular design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685800" y="3520440"/>
            <a:ext cx="2331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and scalable architecture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3383280" y="1737360"/>
            <a:ext cx="2606040" cy="2926080"/>
          </a:xfrm>
          <a:prstGeom prst="rect">
            <a:avLst/>
          </a:prstGeom>
          <a:solidFill>
            <a:srgbClr val="FFFFFF"/>
          </a:solidFill>
          <a:ln w="19050">
            <a:solidFill>
              <a:srgbClr val="FFD54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3383280" y="1737360"/>
            <a:ext cx="2606040" cy="45720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18" name="Text 15"/>
          <p:cNvSpPr/>
          <p:nvPr/>
        </p:nvSpPr>
        <p:spPr>
          <a:xfrm>
            <a:off x="3474720" y="173736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Object-Oriented Programming  ★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3520440" y="233172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High</a:t>
            </a:r>
            <a:endParaRPr lang="en-US" sz="2800" dirty="0"/>
          </a:p>
        </p:txBody>
      </p:sp>
      <p:sp>
        <p:nvSpPr>
          <p:cNvPr id="20" name="Text 17"/>
          <p:cNvSpPr/>
          <p:nvPr/>
        </p:nvSpPr>
        <p:spPr>
          <a:xfrm>
            <a:off x="3520440" y="2788920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</a:t>
            </a:r>
            <a:endParaRPr lang="en-US" sz="950" dirty="0"/>
          </a:p>
        </p:txBody>
      </p:sp>
      <p:sp>
        <p:nvSpPr>
          <p:cNvPr id="21" name="Shape 18"/>
          <p:cNvSpPr/>
          <p:nvPr/>
        </p:nvSpPr>
        <p:spPr>
          <a:xfrm>
            <a:off x="3520440" y="3108960"/>
            <a:ext cx="2331720" cy="274320"/>
          </a:xfrm>
          <a:prstGeom prst="rect">
            <a:avLst/>
          </a:prstGeom>
          <a:solidFill>
            <a:srgbClr val="FFD54F">
              <a:alpha val="15000"/>
            </a:srgbClr>
          </a:solidFill>
          <a:ln/>
        </p:spPr>
      </p:sp>
      <p:sp>
        <p:nvSpPr>
          <p:cNvPr id="22" name="Text 19"/>
          <p:cNvSpPr/>
          <p:nvPr/>
        </p:nvSpPr>
        <p:spPr>
          <a:xfrm>
            <a:off x="3611880" y="310896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Parameters: ES6 Classes</a:t>
            </a:r>
            <a:endParaRPr lang="en-US" sz="950" dirty="0"/>
          </a:p>
        </p:txBody>
      </p:sp>
      <p:sp>
        <p:nvSpPr>
          <p:cNvPr id="23" name="Text 20"/>
          <p:cNvSpPr/>
          <p:nvPr/>
        </p:nvSpPr>
        <p:spPr>
          <a:xfrm>
            <a:off x="3520440" y="3520440"/>
            <a:ext cx="2331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Encourages code reuse and modularity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Implementation Screenshots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914400"/>
            <a:ext cx="3886200" cy="1508760"/>
          </a:xfrm>
          <a:prstGeom prst="rect">
            <a:avLst/>
          </a:prstGeom>
          <a:solidFill>
            <a:srgbClr val="E8E0D8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1325880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[Insert Screenshot]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103120"/>
            <a:ext cx="3886200" cy="320040"/>
          </a:xfrm>
          <a:prstGeom prst="rect">
            <a:avLst/>
          </a:prstGeom>
          <a:solidFill>
            <a:srgbClr val="1A1200">
              <a:alpha val="8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2103120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Gameplay Screenshot 1 - Description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709160" y="914400"/>
            <a:ext cx="3886200" cy="1508760"/>
          </a:xfrm>
          <a:prstGeom prst="rect">
            <a:avLst/>
          </a:prstGeom>
          <a:solidFill>
            <a:srgbClr val="E8E0D8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709160" y="1325880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[Insert Screenshot]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709160" y="2103120"/>
            <a:ext cx="3886200" cy="320040"/>
          </a:xfrm>
          <a:prstGeom prst="rect">
            <a:avLst/>
          </a:prstGeom>
          <a:solidFill>
            <a:srgbClr val="1A1200">
              <a:alpha val="85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4800600" y="2103120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Gameplay Screenshot 2 - Description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48640" y="2880360"/>
            <a:ext cx="3886200" cy="1508760"/>
          </a:xfrm>
          <a:prstGeom prst="rect">
            <a:avLst/>
          </a:prstGeom>
          <a:solidFill>
            <a:srgbClr val="E8E0D8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48640" y="3291840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[Insert Screenshot]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4069080"/>
            <a:ext cx="3886200" cy="320040"/>
          </a:xfrm>
          <a:prstGeom prst="rect">
            <a:avLst/>
          </a:prstGeom>
          <a:solidFill>
            <a:srgbClr val="1A1200">
              <a:alpha val="85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4069080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 Screenshot - Description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709160" y="2880360"/>
            <a:ext cx="3886200" cy="1508760"/>
          </a:xfrm>
          <a:prstGeom prst="rect">
            <a:avLst/>
          </a:prstGeom>
          <a:solidFill>
            <a:srgbClr val="E8E0D8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709160" y="3291840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[Insert Screenshot]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709160" y="4069080"/>
            <a:ext cx="3886200" cy="320040"/>
          </a:xfrm>
          <a:prstGeom prst="rect">
            <a:avLst/>
          </a:prstGeom>
          <a:solidFill>
            <a:srgbClr val="1A1200">
              <a:alpha val="85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4800600" y="4069080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 Over Screenshot - Description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D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Testing &amp; Validation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868680"/>
            <a:ext cx="192024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868680"/>
            <a:ext cx="1920240" cy="36576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9601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2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Unit Testing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123444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Verifies individual components and functions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606040" y="868680"/>
            <a:ext cx="192024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2606040" y="868680"/>
            <a:ext cx="1920240" cy="36576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10" name="Text 8"/>
          <p:cNvSpPr/>
          <p:nvPr/>
        </p:nvSpPr>
        <p:spPr>
          <a:xfrm>
            <a:off x="2697480" y="9601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2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Integration Testing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697480" y="123444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Ensures seamless integration of components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754880" y="868680"/>
            <a:ext cx="192024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754880" y="868680"/>
            <a:ext cx="1920240" cy="36576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14" name="Text 12"/>
          <p:cNvSpPr/>
          <p:nvPr/>
        </p:nvSpPr>
        <p:spPr>
          <a:xfrm>
            <a:off x="4846320" y="9601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2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User Acceptance Testing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846320" y="123444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Validates game functionality and user experience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548640" y="18745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Test Cases</a:t>
            </a:r>
            <a:endParaRPr lang="en-US" sz="1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240280"/>
          <a:ext cx="822960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560320"/>
                <a:gridCol w="2926080"/>
                <a:gridCol w="73152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Test ID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2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Test Case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2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Expected Result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20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200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A12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TC-01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A12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Player movement and jumping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A12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Smooth movement and jumping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A12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A12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TC-02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A12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Enemy AI and collision response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A12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Correct enemy behavior and collision response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A12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A12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TC-03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A12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Coin collection and scoring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A12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Accurate scoring and coin collection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A12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9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8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D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Results &amp; Performance</a:t>
            </a:r>
            <a:endParaRPr lang="en-US" sz="28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868680"/>
          <a:ext cx="502920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5852160" y="868680"/>
            <a:ext cx="2834640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852160" y="868680"/>
            <a:ext cx="54864" cy="566928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7" name="Text 4"/>
          <p:cNvSpPr/>
          <p:nvPr/>
        </p:nvSpPr>
        <p:spPr>
          <a:xfrm>
            <a:off x="6035040" y="91440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60 FPS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269480" y="91440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Frame Rate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852160" y="1581912"/>
            <a:ext cx="2834640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852160" y="1581912"/>
            <a:ext cx="54864" cy="566928"/>
          </a:xfrm>
          <a:prstGeom prst="rect">
            <a:avLst/>
          </a:prstGeom>
          <a:solidFill>
            <a:srgbClr val="EF5350"/>
          </a:solidFill>
          <a:ln/>
        </p:spPr>
      </p:sp>
      <p:sp>
        <p:nvSpPr>
          <p:cNvPr id="11" name="Text 8"/>
          <p:cNvSpPr/>
          <p:nvPr/>
        </p:nvSpPr>
        <p:spPr>
          <a:xfrm>
            <a:off x="6035040" y="1627632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F535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1000 points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7269480" y="1627632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Score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852160" y="2295144"/>
            <a:ext cx="2834640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FFF9C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5852160" y="2295144"/>
            <a:ext cx="54864" cy="566928"/>
          </a:xfrm>
          <a:prstGeom prst="rect">
            <a:avLst/>
          </a:prstGeom>
          <a:solidFill>
            <a:srgbClr val="1B5E20"/>
          </a:solidFill>
          <a:ln/>
        </p:spPr>
      </p:sp>
      <p:sp>
        <p:nvSpPr>
          <p:cNvPr id="15" name="Text 12"/>
          <p:cNvSpPr/>
          <p:nvPr/>
        </p:nvSpPr>
        <p:spPr>
          <a:xfrm>
            <a:off x="6035040" y="2340864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95%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7269480" y="2340864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457200" y="3840480"/>
            <a:ext cx="822960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FFD54F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3840480"/>
            <a:ext cx="54864" cy="1005840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19" name="Text 16"/>
          <p:cNvSpPr/>
          <p:nvPr/>
        </p:nvSpPr>
        <p:spPr>
          <a:xfrm>
            <a:off x="685800" y="38862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Key Findings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685800" y="416052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game achieved a smooth frame rate, high score, and high accuracy, demonstrating successful implementation of game mechanics and physics.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10C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2004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Conclusion &amp; Future Scope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005840"/>
            <a:ext cx="3840480" cy="3291840"/>
          </a:xfrm>
          <a:prstGeom prst="rect">
            <a:avLst/>
          </a:prstGeom>
          <a:solidFill>
            <a:srgbClr val="1A1200"/>
          </a:solidFill>
          <a:ln w="3810">
            <a:solidFill>
              <a:srgbClr val="8D6E1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005840"/>
            <a:ext cx="3840480" cy="411480"/>
          </a:xfrm>
          <a:prstGeom prst="rect">
            <a:avLst/>
          </a:prstGeom>
          <a:solidFill>
            <a:srgbClr val="F57F17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060704"/>
            <a:ext cx="274320" cy="274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51560" y="10058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Achievements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1554480"/>
            <a:ext cx="3474720" cy="2606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B8A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Developed a complete 2D platformer game with Phaser 3</a:t>
            </a:r>
            <a:endParaRPr lang="en-US" sz="1100" dirty="0"/>
          </a:p>
          <a:p>
            <a:pPr marL="342900" indent="-342900">
              <a:lnSpc>
                <a:spcPct val="12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B8A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Demonstrated advanced game development techniques</a:t>
            </a:r>
            <a:endParaRPr lang="en-US" sz="1100" dirty="0"/>
          </a:p>
          <a:p>
            <a:pPr marL="342900" indent="-342900">
              <a:lnSpc>
                <a:spcPct val="12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B8A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Provided a comprehensive project with source code and documentation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754880" y="1005840"/>
            <a:ext cx="3931920" cy="3291840"/>
          </a:xfrm>
          <a:prstGeom prst="rect">
            <a:avLst/>
          </a:prstGeom>
          <a:solidFill>
            <a:srgbClr val="1A1200"/>
          </a:solidFill>
          <a:ln w="3810">
            <a:solidFill>
              <a:srgbClr val="8D6E1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2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005840"/>
            <a:ext cx="3931920" cy="411480"/>
          </a:xfrm>
          <a:prstGeom prst="rect">
            <a:avLst/>
          </a:prstGeom>
          <a:solidFill>
            <a:srgbClr val="1B5E20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1060704"/>
            <a:ext cx="274320" cy="2743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57800" y="100584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Future Scope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937760" y="1554480"/>
            <a:ext cx="3566160" cy="2606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B8A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more levels and game modes</a:t>
            </a:r>
            <a:endParaRPr lang="en-US" sz="1100" dirty="0"/>
          </a:p>
          <a:p>
            <a:pPr marL="342900" indent="-342900">
              <a:lnSpc>
                <a:spcPct val="12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B8A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Improving AI and game difficulty</a:t>
            </a:r>
            <a:endParaRPr lang="en-US" sz="1100" dirty="0"/>
          </a:p>
          <a:p>
            <a:pPr marL="342900" indent="-342900">
              <a:lnSpc>
                <a:spcPct val="12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B8A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Exploring new features and technologies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D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" cy="5143500"/>
          </a:xfrm>
          <a:prstGeom prst="rect">
            <a:avLst/>
          </a:prstGeom>
          <a:solidFill>
            <a:srgbClr val="F57F1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57F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868680"/>
            <a:ext cx="8229600" cy="475488"/>
          </a:xfrm>
          <a:prstGeom prst="rect">
            <a:avLst/>
          </a:prstGeom>
          <a:solidFill>
            <a:srgbClr val="FFF8F0"/>
          </a:solidFill>
          <a:ln w="3810">
            <a:solidFill>
              <a:srgbClr val="FFF9C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868680"/>
            <a:ext cx="45720" cy="475488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868680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Smith et al. (2020). 2D Platformer Game Development with Phaser. Journal of Game Development, 10(2), 1-10.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57200" y="1435608"/>
            <a:ext cx="8229600" cy="475488"/>
          </a:xfrm>
          <a:prstGeom prst="rect">
            <a:avLst/>
          </a:prstGeom>
          <a:solidFill>
            <a:srgbClr val="FFFFFF"/>
          </a:solidFill>
          <a:ln w="3810">
            <a:solidFill>
              <a:srgbClr val="FFF9C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" y="1435608"/>
            <a:ext cx="45720" cy="475488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435608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Johnson et al. (2019). Game Development with JavaScript and HTML5. Journal of Web Development, 15(1), 1-15.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57200" y="2002536"/>
            <a:ext cx="8229600" cy="475488"/>
          </a:xfrm>
          <a:prstGeom prst="rect">
            <a:avLst/>
          </a:prstGeom>
          <a:solidFill>
            <a:srgbClr val="FFF8F0"/>
          </a:solidFill>
          <a:ln w="3810">
            <a:solidFill>
              <a:srgbClr val="FFF9C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7200" y="2002536"/>
            <a:ext cx="45720" cy="475488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2002536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Williams et al. (2018). Object-Oriented Programming in Game Development. Journal of Software Engineering, 20(3), 1-20.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57200" y="2569464"/>
            <a:ext cx="8229600" cy="475488"/>
          </a:xfrm>
          <a:prstGeom prst="rect">
            <a:avLst/>
          </a:prstGeom>
          <a:solidFill>
            <a:srgbClr val="FFFFFF"/>
          </a:solidFill>
          <a:ln w="3810">
            <a:solidFill>
              <a:srgbClr val="FFF9C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2569464"/>
            <a:ext cx="45720" cy="475488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2569464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A1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Brown et al. (2017). Game Physics and Collision Detection. Journal of Game Physics, 5(1), 1-10.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10C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FFD54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0" y="109728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21488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You!</a:t>
            </a:r>
            <a:endParaRPr lang="en-US" sz="4800" dirty="0"/>
          </a:p>
        </p:txBody>
      </p:sp>
      <p:sp>
        <p:nvSpPr>
          <p:cNvPr id="6" name="Text 3"/>
          <p:cNvSpPr/>
          <p:nvPr/>
        </p:nvSpPr>
        <p:spPr>
          <a:xfrm>
            <a:off x="1371600" y="306324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FFD5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JumpQuest - 2D Platformer Game with Phaser 3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828800" y="35204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B8A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 for your attention, and I look forward to your feedback!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200400" y="3977640"/>
            <a:ext cx="2743200" cy="27432"/>
          </a:xfrm>
          <a:prstGeom prst="rect">
            <a:avLst/>
          </a:prstGeom>
          <a:solidFill>
            <a:srgbClr val="FFD54F"/>
          </a:solidFill>
          <a:ln/>
        </p:spPr>
      </p:sp>
      <p:sp>
        <p:nvSpPr>
          <p:cNvPr id="9" name="Text 6"/>
          <p:cNvSpPr/>
          <p:nvPr/>
        </p:nvSpPr>
        <p:spPr>
          <a:xfrm>
            <a:off x="1828800" y="41148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8D6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Answers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JumpQuest - 2D Platformer Game with Phaser 3</dc:title>
  <dc:subject>PptxGenJS Presentation</dc:subject>
  <dc:creator>AI PPT Generator</dc:creator>
  <cp:lastModifiedBy>AI PPT Generator</cp:lastModifiedBy>
  <cp:revision>1</cp:revision>
  <dcterms:created xsi:type="dcterms:W3CDTF">2026-04-19T06:09:55Z</dcterms:created>
  <dcterms:modified xsi:type="dcterms:W3CDTF">2026-04-19T06:09:55Z</dcterms:modified>
</cp:coreProperties>
</file>